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583" r:id="rId4"/>
    <p:sldId id="584" r:id="rId5"/>
    <p:sldId id="377" r:id="rId6"/>
    <p:sldId id="318" r:id="rId7"/>
    <p:sldId id="320" r:id="rId8"/>
    <p:sldId id="322" r:id="rId9"/>
    <p:sldId id="500" r:id="rId10"/>
    <p:sldId id="568" r:id="rId11"/>
    <p:sldId id="581" r:id="rId12"/>
    <p:sldId id="329" r:id="rId13"/>
    <p:sldId id="569" r:id="rId14"/>
    <p:sldId id="331" r:id="rId15"/>
    <p:sldId id="5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C3F5D-3EEF-43EE-9766-D6F8A3471EA7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1994-008A-42C7-B0EB-B9D0B66A2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3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E73BB-3927-4296-9F33-B3A37D31E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973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E73BB-3927-4296-9F33-B3A37D31E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56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E73BB-3927-4296-9F33-B3A37D31E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1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E73BB-3927-4296-9F33-B3A37D31E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1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E73BB-3927-4296-9F33-B3A37D31E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50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E73BB-3927-4296-9F33-B3A37D31E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32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E73BB-3927-4296-9F33-B3A37D31E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1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FDD3-E4DF-42BE-9096-84F9208AC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9C4EE-DC17-4484-8702-CD04AE0D5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806CD-869F-48D8-BFD3-FF323BCC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CE7C3-3B5E-4DF3-8335-EF4849BC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060EB-F7F6-4F00-857D-2453FFE5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9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CED7-40D6-4BD9-970F-86270BD3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7BE1B-53EB-435C-B8AF-6063768C0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55EB1-A7F6-46D0-A80D-B2947DBC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0B65A-81BA-4AF7-BCB2-BE20EAC5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85151-8DC3-4C07-B114-F6288930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5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9EB82-CD0A-457C-BF02-039B6B944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201FF-9559-4980-8791-D22E17697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EFD17-C3C8-45CB-841B-D8EDB47CC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51D5F-17C2-4450-9E83-EC7B4F7C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3E35-18B0-4BF0-AE21-6E30A864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8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DAEF-99D2-49F9-B458-3871CDBC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70A0-FDDF-44FA-9526-65F9C13F8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9E697-76D4-434B-A01C-FE68E1526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F81-44FD-4C20-A109-4348DBC3E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5A7A7-539C-4345-9E82-B4D1A379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21A3-4F7D-4D81-8DB9-59785DA1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B196A-1C88-4226-B3FC-B983E0B7D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11FB8-4E2A-4304-A3EF-8CB73610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FDD11-A0B9-4540-8C64-BB248B2D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377A9-A301-4401-AECE-586782811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8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5277-DE94-46CA-9A14-2BD3A574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E00D-A471-4190-9C5F-229D74043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012D7-DD74-4F6E-BDCA-56898ACAC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368BD-7C37-4E4A-8B73-BA1C45F4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19E31-7D3E-43F5-A02F-C2F42F0A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803D0-4832-4A39-947A-3ED713D0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D721-F3A6-4178-BA04-6D5CBAAA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B75E7-8D25-42C3-921F-55C152FE0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12C8E-6EDA-4CA6-843D-A8649335E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18462-6513-4358-BFCE-B982BAC98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43CBAB-C8C3-4B24-B12A-788D46DD2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6AB0E0-F86C-44CF-A594-8AF25C1F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428DB-7D46-4431-8A62-5F069AB8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E163D-FB6A-4940-8AF9-429527B5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4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7C1-FC62-4F2B-8AEA-591623F5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76F37A-C6AB-40F7-849A-49C396F6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DDDC8-1757-40CE-A204-7936404D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ECC6-91E9-45B4-9FEE-C1232F41C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2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3EFF6-AE1B-4602-93DE-EC25F5E1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30C26-0C4D-44A6-AAB1-20C9FA9C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AF820-FFAB-4139-9D98-A56E047E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4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5EB43-E982-4184-9608-0D9A0C37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8548-AB3E-4991-B8B8-B4B944DA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10FC1-992D-4AA7-A747-A3B4F3C96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6B145-E163-45A2-B492-CC5180B3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78541-4803-4A33-9C7F-8A41CD5F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91FAE-07D6-4BE5-AECF-47DF3940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42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837A-8DA6-4B3B-93B0-443270D09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5879A-8CF3-4D88-98D4-D4CDD9AFA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E5A44-B133-4167-99EE-F1E1F9E32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1B897-942C-4B0D-A05E-73015A6CF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D2FE3-7A8B-4509-BEEF-29FEBEEA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3379F-EFD4-4ED6-92E5-C31E4B8A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24BDE-818A-494E-97E1-E51A8AF9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0429A-3B48-4A6D-B3CC-B48DA6BB3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1F9E7-61A1-44B1-BF36-E200FDE64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FF80F-58CB-46BA-86CC-5AB04F5EDAB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24117-6D8A-4D3D-8B04-D877F917E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1CB78-0FE1-4CDB-8C5C-5E77031E7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DDB66-293E-4F51-B01D-97A18F2E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3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ask/answers/032515/what-does-it-mean-if-correlation-coefficient-positive-negative-or-zero.as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A19D-823A-47E2-88CC-3F5CF980C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100" y="2838450"/>
            <a:ext cx="12268200" cy="971550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Correlation &amp; Regression</a:t>
            </a:r>
          </a:p>
        </p:txBody>
      </p:sp>
    </p:spTree>
    <p:extLst>
      <p:ext uri="{BB962C8B-B14F-4D97-AF65-F5344CB8AC3E}">
        <p14:creationId xmlns:p14="http://schemas.microsoft.com/office/powerpoint/2010/main" val="100290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416B19-C8FB-4ED5-8EE7-AF38C827DE22}"/>
              </a:ext>
            </a:extLst>
          </p:cNvPr>
          <p:cNvSpPr txBox="1">
            <a:spLocks/>
          </p:cNvSpPr>
          <p:nvPr/>
        </p:nvSpPr>
        <p:spPr>
          <a:xfrm>
            <a:off x="999672" y="1233204"/>
            <a:ext cx="2125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Simple Linear Regression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Angsana New" panose="02020603050405020304" pitchFamily="18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622E7C-829C-490A-98C2-BA7FB40E0FD7}"/>
              </a:ext>
            </a:extLst>
          </p:cNvPr>
          <p:cNvSpPr txBox="1">
            <a:spLocks/>
          </p:cNvSpPr>
          <p:nvPr/>
        </p:nvSpPr>
        <p:spPr>
          <a:xfrm>
            <a:off x="864019" y="3177422"/>
            <a:ext cx="2396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Multiple Linear Regression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Angsana New" panose="02020603050405020304" pitchFamily="18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71D4D3-9F04-4ED6-AA9E-42FEEA36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3584150"/>
            <a:ext cx="5767316" cy="512108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21224D-DFF7-4B35-9BDB-C0250B055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43" y="1542483"/>
            <a:ext cx="2341067" cy="658425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026" name="Picture 2" descr="Image result for cartoon good job">
            <a:extLst>
              <a:ext uri="{FF2B5EF4-FFF2-40B4-BE49-F238E27FC236}">
                <a16:creationId xmlns:a16="http://schemas.microsoft.com/office/drawing/2014/main" id="{7200259D-AD6A-434C-A45B-7CDA0C2E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4" b="93625" l="5182" r="93182">
                        <a14:foregroundMark x1="36273" y1="28735" x2="36273" y2="28735"/>
                        <a14:foregroundMark x1="34818" y1="22169" x2="34818" y2="22169"/>
                        <a14:foregroundMark x1="36909" y1="19315" x2="43182" y2="12750"/>
                        <a14:foregroundMark x1="43818" y1="11323" x2="43818" y2="11323"/>
                        <a14:foregroundMark x1="46636" y1="11323" x2="60455" y2="17127"/>
                        <a14:foregroundMark x1="68818" y1="23597" x2="68818" y2="23597"/>
                        <a14:foregroundMark x1="85455" y1="16365" x2="88182" y2="15604"/>
                        <a14:foregroundMark x1="88182" y1="15604" x2="88182" y2="15604"/>
                        <a14:foregroundMark x1="88182" y1="22169" x2="88909" y2="33016"/>
                        <a14:foregroundMark x1="88909" y1="39581" x2="86091" y2="42436"/>
                        <a14:foregroundMark x1="83364" y1="43958" x2="82636" y2="46051"/>
                        <a14:foregroundMark x1="81909" y1="52617" x2="81909" y2="54805"/>
                        <a14:foregroundMark x1="81909" y1="54805" x2="85455" y2="60609"/>
                        <a14:foregroundMark x1="93000" y1="68601" x2="93000" y2="71456"/>
                        <a14:foregroundMark x1="93000" y1="83730" x2="93000" y2="83730"/>
                        <a14:foregroundMark x1="93000" y1="85252" x2="79909" y2="83730"/>
                        <a14:foregroundMark x1="72909" y1="83064" x2="69455" y2="83064"/>
                        <a14:foregroundMark x1="57000" y1="79448" x2="29545" y2="77735"/>
                        <a14:foregroundMark x1="29545" y1="77735" x2="28636" y2="78021"/>
                        <a14:foregroundMark x1="18273" y1="81637" x2="18273" y2="81637"/>
                        <a14:foregroundMark x1="18273" y1="81637" x2="18273" y2="81637"/>
                        <a14:foregroundMark x1="18909" y1="70695" x2="20273" y2="67079"/>
                        <a14:foregroundMark x1="20273" y1="66413" x2="22364" y2="59848"/>
                        <a14:foregroundMark x1="21727" y1="59087" x2="18909" y2="58421"/>
                        <a14:foregroundMark x1="14818" y1="55471" x2="9909" y2="47574"/>
                        <a14:foregroundMark x1="7818" y1="45385" x2="9909" y2="43958"/>
                        <a14:foregroundMark x1="20273" y1="39581" x2="22364" y2="38154"/>
                        <a14:foregroundMark x1="23818" y1="37393" x2="29364" y2="34539"/>
                        <a14:foregroundMark x1="30727" y1="33777" x2="33455" y2="30828"/>
                        <a14:foregroundMark x1="34818" y1="29401" x2="38364" y2="23597"/>
                        <a14:foregroundMark x1="39727" y1="22931" x2="39727" y2="22931"/>
                        <a14:foregroundMark x1="39727" y1="19981" x2="39000" y2="15604"/>
                        <a14:foregroundMark x1="38364" y1="12750" x2="38364" y2="12750"/>
                        <a14:foregroundMark x1="39727" y1="9134" x2="43182" y2="7707"/>
                        <a14:foregroundMark x1="43818" y1="7707" x2="48727" y2="17127"/>
                        <a14:foregroundMark x1="78455" y1="21408" x2="81273" y2="17793"/>
                        <a14:foregroundMark x1="90273" y1="12750" x2="77818" y2="19981"/>
                        <a14:foregroundMark x1="76364" y1="21408" x2="76364" y2="24358"/>
                        <a14:foregroundMark x1="79909" y1="30828" x2="82636" y2="36632"/>
                        <a14:foregroundMark x1="84727" y1="41770" x2="83364" y2="58421"/>
                        <a14:foregroundMark x1="83364" y1="59848" x2="91636" y2="85823"/>
                        <a14:foregroundMark x1="91636" y1="85823" x2="12273" y2="78402"/>
                        <a14:foregroundMark x1="11282" y1="60427" x2="10727" y2="50333"/>
                        <a14:foregroundMark x1="12273" y1="78402" x2="12109" y2="75416"/>
                        <a14:foregroundMark x1="10727" y1="50333" x2="30273" y2="32636"/>
                        <a14:foregroundMark x1="30273" y1="32636" x2="44818" y2="9705"/>
                        <a14:foregroundMark x1="44818" y1="9705" x2="62545" y2="25024"/>
                        <a14:foregroundMark x1="12636" y1="87536" x2="12636" y2="87536"/>
                        <a14:foregroundMark x1="12909" y1="87441" x2="16545" y2="81256"/>
                        <a14:foregroundMark x1="19091" y1="79353" x2="19909" y2="79353"/>
                        <a14:foregroundMark x1="18455" y1="78782" x2="17182" y2="77450"/>
                        <a14:foregroundMark x1="17182" y1="77450" x2="12909" y2="85442"/>
                        <a14:foregroundMark x1="12455" y1="86299" x2="23636" y2="61751"/>
                        <a14:foregroundMark x1="23636" y1="61751" x2="22091" y2="63273"/>
                        <a14:foregroundMark x1="21909" y1="63749" x2="13091" y2="88963"/>
                        <a14:foregroundMark x1="13091" y1="88963" x2="39273" y2="85918"/>
                        <a14:foregroundMark x1="63988" y1="86567" x2="68273" y2="86679"/>
                        <a14:foregroundMark x1="39273" y1="85918" x2="46485" y2="86107"/>
                        <a14:foregroundMark x1="68273" y1="86679" x2="85545" y2="66794"/>
                        <a14:foregroundMark x1="85545" y1="66794" x2="84727" y2="39296"/>
                        <a14:foregroundMark x1="84727" y1="39296" x2="67636" y2="19505"/>
                        <a14:foregroundMark x1="67636" y1="19505" x2="44000" y2="8278"/>
                        <a14:foregroundMark x1="44000" y1="8278" x2="29545" y2="32350"/>
                        <a14:foregroundMark x1="29545" y1="32350" x2="5182" y2="48716"/>
                        <a14:foregroundMark x1="15980" y1="68156" x2="18182" y2="72122"/>
                        <a14:foregroundMark x1="5182" y1="48716" x2="11558" y2="60193"/>
                        <a14:foregroundMark x1="18182" y1="72122" x2="18182" y2="73073"/>
                        <a14:foregroundMark x1="17182" y1="74691" x2="35091" y2="87536"/>
                        <a14:foregroundMark x1="18909" y1="91056" x2="14545" y2="80495"/>
                        <a14:foregroundMark x1="12455" y1="80971" x2="29364" y2="88868"/>
                        <a14:foregroundMark x1="29364" y1="88773" x2="17364" y2="93815"/>
                        <a14:foregroundMark x1="17182" y1="93815" x2="12909" y2="86584"/>
                        <a14:foregroundMark x1="45455" y1="2759" x2="43091" y2="3616"/>
                        <a14:foregroundMark x1="92818" y1="18649" x2="93182" y2="19791"/>
                        <a14:foregroundMark x1="14818" y1="70885" x2="18818" y2="66223"/>
                        <a14:foregroundMark x1="17000" y1="68126" x2="15545" y2="73739"/>
                        <a14:foregroundMark x1="16636" y1="72217" x2="19818" y2="66603"/>
                        <a14:foregroundMark x1="17909" y1="68506" x2="14818" y2="74215"/>
                        <a14:foregroundMark x1="17000" y1="72788" x2="14818" y2="71836"/>
                        <a14:foregroundMark x1="14818" y1="71836" x2="15545" y2="72407"/>
                        <a14:foregroundMark x1="15364" y1="72598" x2="15727" y2="70695"/>
                        <a14:foregroundMark x1="15727" y1="70695" x2="14602" y2="71514"/>
                        <a14:backgroundMark x1="13727" y1="64320" x2="13727" y2="64320"/>
                        <a14:backgroundMark x1="13545" y1="66603" x2="12000" y2="68887"/>
                        <a14:backgroundMark x1="11818" y1="69553" x2="11818" y2="69553"/>
                        <a14:backgroundMark x1="13545" y1="66127" x2="13273" y2="64891"/>
                        <a14:backgroundMark x1="12364" y1="64320" x2="11182" y2="64129"/>
                        <a14:backgroundMark x1="10727" y1="63939" x2="13545" y2="63749"/>
                        <a14:backgroundMark x1="14364" y1="64605" x2="14182" y2="65461"/>
                        <a14:backgroundMark x1="11818" y1="68696" x2="11091" y2="70695"/>
                        <a14:backgroundMark x1="10273" y1="72693" x2="11727" y2="71551"/>
                        <a14:backgroundMark x1="14091" y1="67555" x2="13273" y2="64320"/>
                        <a14:backgroundMark x1="13091" y1="62607" x2="11727" y2="62322"/>
                        <a14:backgroundMark x1="11545" y1="62322" x2="11545" y2="62322"/>
                        <a14:backgroundMark x1="12818" y1="63273" x2="13545" y2="66413"/>
                        <a14:backgroundMark x1="13455" y1="67269" x2="9455" y2="73073"/>
                        <a14:backgroundMark x1="9636" y1="73549" x2="12867" y2="71442"/>
                        <a14:backgroundMark x1="13273" y1="64891" x2="12636" y2="64891"/>
                        <a14:backgroundMark x1="12000" y1="67269" x2="11545" y2="69553"/>
                        <a14:backgroundMark x1="10909" y1="71551" x2="10273" y2="72693"/>
                        <a14:backgroundMark x1="10455" y1="72883" x2="14364" y2="63463"/>
                        <a14:backgroundMark x1="13091" y1="63463" x2="10455" y2="63083"/>
                        <a14:backgroundMark x1="9909" y1="62417" x2="10091" y2="61941"/>
                        <a14:backgroundMark x1="52000" y1="85918" x2="57182" y2="85252"/>
                        <a14:backgroundMark x1="54364" y1="85442" x2="49091" y2="88107"/>
                        <a14:backgroundMark x1="50091" y1="87441" x2="59091" y2="85633"/>
                        <a14:backgroundMark x1="59818" y1="85918" x2="60364" y2="86394"/>
                        <a14:backgroundMark x1="61000" y1="87060" x2="59727" y2="87060"/>
                        <a14:backgroundMark x1="58273" y1="87060" x2="55455" y2="86584"/>
                        <a14:backgroundMark x1="51364" y1="86775" x2="50364" y2="86870"/>
                        <a14:backgroundMark x1="49909" y1="86870" x2="49909" y2="86870"/>
                        <a14:backgroundMark x1="49727" y1="86870" x2="47545" y2="87536"/>
                        <a14:backgroundMark x1="47182" y1="87726" x2="47818" y2="86584"/>
                        <a14:backgroundMark x1="48636" y1="85918" x2="50182" y2="85918"/>
                        <a14:backgroundMark x1="55455" y1="85918" x2="58000" y2="86108"/>
                        <a14:backgroundMark x1="59818" y1="86394" x2="60455" y2="86775"/>
                        <a14:backgroundMark x1="61091" y1="86870" x2="62818" y2="87060"/>
                        <a14:backgroundMark x1="62818" y1="87060" x2="62818" y2="87060"/>
                        <a14:backgroundMark x1="62818" y1="87060" x2="62818" y2="87060"/>
                        <a14:backgroundMark x1="62818" y1="87060" x2="62818" y2="87060"/>
                        <a14:backgroundMark x1="10909" y1="60609" x2="11636" y2="60799"/>
                        <a14:backgroundMark x1="10727" y1="60228" x2="10727" y2="60228"/>
                        <a14:backgroundMark x1="11455" y1="60228" x2="11455" y2="60228"/>
                        <a14:backgroundMark x1="11636" y1="60419" x2="11273" y2="60419"/>
                        <a14:backgroundMark x1="11091" y1="60609" x2="12545" y2="61941"/>
                        <a14:backgroundMark x1="15727" y1="66223" x2="15182" y2="66794"/>
                        <a14:backgroundMark x1="15909" y1="66223" x2="15364" y2="66603"/>
                        <a14:backgroundMark x1="14818" y1="66603" x2="14818" y2="66603"/>
                        <a14:backgroundMark x1="14818" y1="66603" x2="14818" y2="66603"/>
                        <a14:backgroundMark x1="15000" y1="66603" x2="15000" y2="66603"/>
                        <a14:backgroundMark x1="15182" y1="65842" x2="14000" y2="66794"/>
                        <a14:backgroundMark x1="14818" y1="65652" x2="11636" y2="73739"/>
                        <a14:backgroundMark x1="12364" y1="73739" x2="12000" y2="74596"/>
                        <a14:backgroundMark x1="12727" y1="72217" x2="10091" y2="74596"/>
                        <a14:backgroundMark x1="12000" y1="61941" x2="10091" y2="60990"/>
                        <a14:backgroundMark x1="58909" y1="87155" x2="61545" y2="87726"/>
                        <a14:backgroundMark x1="56364" y1="86394" x2="59545" y2="86965"/>
                        <a14:backgroundMark x1="59545" y1="86965" x2="63182" y2="87726"/>
                        <a14:backgroundMark x1="94182" y1="70124" x2="93273" y2="68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12" y="1233204"/>
            <a:ext cx="1886356" cy="180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36EFD-BC45-4414-9423-4B702F9A2D45}"/>
              </a:ext>
            </a:extLst>
          </p:cNvPr>
          <p:cNvSpPr/>
          <p:nvPr/>
        </p:nvSpPr>
        <p:spPr>
          <a:xfrm>
            <a:off x="0" y="49"/>
            <a:ext cx="12192000" cy="5121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Linear regression theory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Equation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283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502524-C58D-4B8B-9892-260183727B2B}"/>
              </a:ext>
            </a:extLst>
          </p:cNvPr>
          <p:cNvSpPr/>
          <p:nvPr/>
        </p:nvSpPr>
        <p:spPr>
          <a:xfrm>
            <a:off x="599765" y="1336119"/>
            <a:ext cx="8436079" cy="4185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library(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mlbench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data("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BostonHousing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BostonHousing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data.frame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':	506 obs. of  14 variables: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crim   : num  0.00632 0.02731 0.02729 0.03237 0.06905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zn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: num  18 0 0 0 0 0 12.5 12.5 12.5 12.5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indus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: num  2.31 7.07 7.07 2.18 2.18 2.18 7.87 7.87 7.87 7.87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: Factor w/ 2 levels "0","1": 1 1 1 1 1 1 1 1 1 1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: num  0.538 0.469 0.469 0.458 0.458 0.458 0.524 0.524 0.524 0.524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rm     : num  6.58 6.42 7.18 7 7.15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age    : num  65.2 78.9 61.1 45.8 54.2 58.7 66.6 96.1 100 85.9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dis    : num  4.09 4.97 4.97 6.06 6.06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rad    : num  1 2 2 3 3 3 5 5 5 5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tax    : num  296 242 242 222 222 222 311 311 311 311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ptratio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num  15.3 17.8 17.8 18.7 18.7 18.7 15.2 15.2 15.2 15.2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b      : num  397 397 393 395 397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lstat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: num  4.98 9.14 4.03 2.94 5.33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medv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: num  24 21.6 34.7 33.4 36.2 28.7 22.9 27.1 16.5 18.9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BE967E-A9EB-4B2B-975C-ABBC96F17597}"/>
              </a:ext>
            </a:extLst>
          </p:cNvPr>
          <p:cNvSpPr/>
          <p:nvPr/>
        </p:nvSpPr>
        <p:spPr>
          <a:xfrm>
            <a:off x="0" y="0"/>
            <a:ext cx="12192000" cy="489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Linear regression theory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Dataset Introduction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8C7001-9B75-49EF-8896-A5387A642833}"/>
              </a:ext>
            </a:extLst>
          </p:cNvPr>
          <p:cNvSpPr/>
          <p:nvPr/>
        </p:nvSpPr>
        <p:spPr>
          <a:xfrm>
            <a:off x="9212824" y="2376449"/>
            <a:ext cx="29791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ราคาบ้านโดยเฉลี่ย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</a:t>
            </a:r>
            <a:r>
              <a:rPr kumimoji="0" lang="th-TH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(1,000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USD) (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medv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) | Y | Respond variable | Outcome variable 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จำนวนห้องโดยเฉลี่ย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(rm) | X | Factor | Features | predictor variable</a:t>
            </a:r>
            <a:endParaRPr kumimoji="0" lang="th-T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39543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416B19-C8FB-4ED5-8EE7-AF38C827DE22}"/>
              </a:ext>
            </a:extLst>
          </p:cNvPr>
          <p:cNvSpPr txBox="1">
            <a:spLocks/>
          </p:cNvSpPr>
          <p:nvPr/>
        </p:nvSpPr>
        <p:spPr>
          <a:xfrm>
            <a:off x="999672" y="1233204"/>
            <a:ext cx="2125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j-ea"/>
                <a:cs typeface="Quark" panose="02000000000000000000" pitchFamily="50" charset="-34"/>
              </a:rPr>
              <a:t>Simple Linear Regression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ark" panose="02000000000000000000" pitchFamily="50" charset="-34"/>
              <a:ea typeface="+mj-ea"/>
              <a:cs typeface="Quark" panose="02000000000000000000" pitchFamily="50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21224D-DFF7-4B35-9BDB-C0250B05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42483"/>
            <a:ext cx="2341067" cy="658425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A2168B-99D6-4A03-B45D-7299B0C32D9F}"/>
              </a:ext>
            </a:extLst>
          </p:cNvPr>
          <p:cNvGraphicFramePr>
            <a:graphicFrameLocks noGrp="1"/>
          </p:cNvGraphicFramePr>
          <p:nvPr/>
        </p:nvGraphicFramePr>
        <p:xfrm>
          <a:off x="2341447" y="2868144"/>
          <a:ext cx="3600270" cy="3550920"/>
        </p:xfrm>
        <a:graphic>
          <a:graphicData uri="http://schemas.openxmlformats.org/drawingml/2006/table">
            <a:tbl>
              <a:tblPr/>
              <a:tblGrid>
                <a:gridCol w="2119514">
                  <a:extLst>
                    <a:ext uri="{9D8B030D-6E8A-4147-A177-3AD203B41FA5}">
                      <a16:colId xmlns:a16="http://schemas.microsoft.com/office/drawing/2014/main" val="1652221842"/>
                    </a:ext>
                  </a:extLst>
                </a:gridCol>
                <a:gridCol w="1480756">
                  <a:extLst>
                    <a:ext uri="{9D8B030D-6E8A-4147-A177-3AD203B41FA5}">
                      <a16:colId xmlns:a16="http://schemas.microsoft.com/office/drawing/2014/main" val="2960200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ราคาบ้านโดยเฉลี่ย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 </a:t>
                      </a:r>
                      <a:r>
                        <a:rPr lang="th-TH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(1,000 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USD)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medv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จำนวนห้องโดยเฉลี่ย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Quark" panose="02000000000000000000" pitchFamily="50" charset="-34"/>
                        <a:cs typeface="Quark" panose="02000000000000000000" pitchFamily="50" charset="-34"/>
                      </a:endParaRP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(rm)</a:t>
                      </a:r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Quark" panose="02000000000000000000" pitchFamily="50" charset="-34"/>
                        <a:cs typeface="Quark" panose="02000000000000000000" pitchFamily="50" charset="-34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9942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6.575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003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21.6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6.421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4651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34.7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7.185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697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33.4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6.998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8403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36.2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7.147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1427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28.7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999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22.9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4795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27.1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6.172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8349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16.5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5.631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3519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3980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6.377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371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0235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21.7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5.889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3705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20.4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5.949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2536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8694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815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…...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35448"/>
                  </a:ext>
                </a:extLst>
              </a:tr>
            </a:tbl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AAC6EBAF-E3C9-4544-8991-3F4F6F2D6820}"/>
              </a:ext>
            </a:extLst>
          </p:cNvPr>
          <p:cNvSpPr/>
          <p:nvPr/>
        </p:nvSpPr>
        <p:spPr>
          <a:xfrm>
            <a:off x="3567165" y="2296886"/>
            <a:ext cx="200967" cy="34583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138B7E7-7425-4CE9-A16F-0041107C1107}"/>
              </a:ext>
            </a:extLst>
          </p:cNvPr>
          <p:cNvSpPr/>
          <p:nvPr/>
        </p:nvSpPr>
        <p:spPr>
          <a:xfrm>
            <a:off x="5315578" y="2296886"/>
            <a:ext cx="200967" cy="385599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DDB057-4DF9-4324-9A60-1218B6DEA0AC}"/>
              </a:ext>
            </a:extLst>
          </p:cNvPr>
          <p:cNvSpPr/>
          <p:nvPr/>
        </p:nvSpPr>
        <p:spPr>
          <a:xfrm>
            <a:off x="6776139" y="1671640"/>
            <a:ext cx="2236510" cy="4001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medv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= b0 + b1*Rm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D985DC-76D7-41F2-8D7B-EFE7A28E371B}"/>
              </a:ext>
            </a:extLst>
          </p:cNvPr>
          <p:cNvSpPr/>
          <p:nvPr/>
        </p:nvSpPr>
        <p:spPr>
          <a:xfrm>
            <a:off x="6564923" y="3105834"/>
            <a:ext cx="4659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ราคาบ้านโดยเฉลี่ย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</a:t>
            </a:r>
            <a:r>
              <a:rPr kumimoji="0" lang="th-TH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(1,000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USD)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medv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) | Y | Respond variable | Outcome variable 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จำนวนห้องโดยเฉลี่ย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(rm) | X | Factor | Features | predictor variable</a:t>
            </a:r>
            <a:endParaRPr kumimoji="0" lang="th-T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AFD89C-F3C0-4FAF-AF59-90C6BE49C1B7}"/>
              </a:ext>
            </a:extLst>
          </p:cNvPr>
          <p:cNvSpPr/>
          <p:nvPr/>
        </p:nvSpPr>
        <p:spPr>
          <a:xfrm>
            <a:off x="6250285" y="1282229"/>
            <a:ext cx="45719" cy="51368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A5BB60-AE18-4DD1-ABD8-7B008D800FCD}"/>
              </a:ext>
            </a:extLst>
          </p:cNvPr>
          <p:cNvSpPr/>
          <p:nvPr/>
        </p:nvSpPr>
        <p:spPr>
          <a:xfrm>
            <a:off x="0" y="0"/>
            <a:ext cx="12192000" cy="489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Linear regression theory (Simple 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402478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416B19-C8FB-4ED5-8EE7-AF38C827DE22}"/>
              </a:ext>
            </a:extLst>
          </p:cNvPr>
          <p:cNvSpPr txBox="1">
            <a:spLocks/>
          </p:cNvSpPr>
          <p:nvPr/>
        </p:nvSpPr>
        <p:spPr>
          <a:xfrm>
            <a:off x="999672" y="1233204"/>
            <a:ext cx="2125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j-ea"/>
                <a:cs typeface="Quark" panose="02000000000000000000" pitchFamily="50" charset="-34"/>
              </a:rPr>
              <a:t>Simple Linear Regression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ark" panose="02000000000000000000" pitchFamily="50" charset="-34"/>
              <a:ea typeface="+mj-ea"/>
              <a:cs typeface="Quark" panose="02000000000000000000" pitchFamily="50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21224D-DFF7-4B35-9BDB-C0250B05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1542483"/>
            <a:ext cx="2341067" cy="658425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A2168B-99D6-4A03-B45D-7299B0C32D9F}"/>
              </a:ext>
            </a:extLst>
          </p:cNvPr>
          <p:cNvGraphicFramePr>
            <a:graphicFrameLocks noGrp="1"/>
          </p:cNvGraphicFramePr>
          <p:nvPr/>
        </p:nvGraphicFramePr>
        <p:xfrm>
          <a:off x="2341447" y="2868144"/>
          <a:ext cx="3600270" cy="3550920"/>
        </p:xfrm>
        <a:graphic>
          <a:graphicData uri="http://schemas.openxmlformats.org/drawingml/2006/table">
            <a:tbl>
              <a:tblPr/>
              <a:tblGrid>
                <a:gridCol w="2119514">
                  <a:extLst>
                    <a:ext uri="{9D8B030D-6E8A-4147-A177-3AD203B41FA5}">
                      <a16:colId xmlns:a16="http://schemas.microsoft.com/office/drawing/2014/main" val="1652221842"/>
                    </a:ext>
                  </a:extLst>
                </a:gridCol>
                <a:gridCol w="1480756">
                  <a:extLst>
                    <a:ext uri="{9D8B030D-6E8A-4147-A177-3AD203B41FA5}">
                      <a16:colId xmlns:a16="http://schemas.microsoft.com/office/drawing/2014/main" val="2960200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ราคาบ้านโดยเฉลี่ย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 </a:t>
                      </a:r>
                      <a:r>
                        <a:rPr lang="th-TH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(1,000 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USD)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medv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จำนวนห้องโดยเฉลี่ย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Quark" panose="02000000000000000000" pitchFamily="50" charset="-34"/>
                        <a:cs typeface="Quark" panose="02000000000000000000" pitchFamily="50" charset="-34"/>
                      </a:endParaRP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(rm)</a:t>
                      </a:r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Quark" panose="02000000000000000000" pitchFamily="50" charset="-34"/>
                        <a:cs typeface="Quark" panose="02000000000000000000" pitchFamily="50" charset="-34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9942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6.575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003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21.6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6.421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4651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34.7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7.185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697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33.4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6.998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8403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36.2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7.147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1427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28.7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999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22.9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4795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27.1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6.172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8349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16.5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5.631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3519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3980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6.377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3714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0235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21.7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5.889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3705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20.4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5.949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2536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8694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815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…...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354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0DDB057-4DF9-4324-9A60-1218B6DEA0AC}"/>
              </a:ext>
            </a:extLst>
          </p:cNvPr>
          <p:cNvSpPr/>
          <p:nvPr/>
        </p:nvSpPr>
        <p:spPr>
          <a:xfrm>
            <a:off x="6776139" y="1671640"/>
            <a:ext cx="2236510" cy="4001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medv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= b0 + b1*Rm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D985DC-76D7-41F2-8D7B-EFE7A28E371B}"/>
              </a:ext>
            </a:extLst>
          </p:cNvPr>
          <p:cNvSpPr/>
          <p:nvPr/>
        </p:nvSpPr>
        <p:spPr>
          <a:xfrm>
            <a:off x="6564923" y="3105834"/>
            <a:ext cx="4659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ราคาบ้านโดยเฉลี่ย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</a:t>
            </a:r>
            <a:r>
              <a:rPr kumimoji="0" lang="th-TH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(1,000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USD)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medv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) | Y | Respond variable | Outcome variable 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จำนวนห้องโดยเฉลี่ย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(rm) | X | Factor | Features | predictor variable</a:t>
            </a:r>
            <a:endParaRPr kumimoji="0" lang="th-T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AFD89C-F3C0-4FAF-AF59-90C6BE49C1B7}"/>
              </a:ext>
            </a:extLst>
          </p:cNvPr>
          <p:cNvSpPr/>
          <p:nvPr/>
        </p:nvSpPr>
        <p:spPr>
          <a:xfrm>
            <a:off x="6250285" y="1282229"/>
            <a:ext cx="45719" cy="51368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A5BB60-AE18-4DD1-ABD8-7B008D800FCD}"/>
              </a:ext>
            </a:extLst>
          </p:cNvPr>
          <p:cNvSpPr/>
          <p:nvPr/>
        </p:nvSpPr>
        <p:spPr>
          <a:xfrm>
            <a:off x="0" y="0"/>
            <a:ext cx="12192000" cy="489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Linear regression theory (Simple Linear Regression)</a:t>
            </a: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F652C21C-3675-4595-9B09-EFF0E87D5964}"/>
              </a:ext>
            </a:extLst>
          </p:cNvPr>
          <p:cNvSpPr/>
          <p:nvPr/>
        </p:nvSpPr>
        <p:spPr>
          <a:xfrm rot="5400000">
            <a:off x="4381105" y="1678048"/>
            <a:ext cx="492317" cy="1718270"/>
          </a:xfrm>
          <a:prstGeom prst="curved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08F04204-35C3-4853-BE77-40B81C3042CC}"/>
              </a:ext>
            </a:extLst>
          </p:cNvPr>
          <p:cNvSpPr/>
          <p:nvPr/>
        </p:nvSpPr>
        <p:spPr>
          <a:xfrm rot="5400000">
            <a:off x="4246992" y="470712"/>
            <a:ext cx="574652" cy="1904164"/>
          </a:xfrm>
          <a:prstGeom prst="curvedRightArrow">
            <a:avLst>
              <a:gd name="adj1" fmla="val 25000"/>
              <a:gd name="adj2" fmla="val 50000"/>
              <a:gd name="adj3" fmla="val 30406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B8DB0A8E-5D29-4533-BA2F-371530AF6354}"/>
              </a:ext>
            </a:extLst>
          </p:cNvPr>
          <p:cNvSpPr/>
          <p:nvPr/>
        </p:nvSpPr>
        <p:spPr>
          <a:xfrm rot="5400000">
            <a:off x="7665869" y="522492"/>
            <a:ext cx="492317" cy="1718270"/>
          </a:xfrm>
          <a:prstGeom prst="curved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11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DDB057-4DF9-4324-9A60-1218B6DEA0AC}"/>
              </a:ext>
            </a:extLst>
          </p:cNvPr>
          <p:cNvSpPr/>
          <p:nvPr/>
        </p:nvSpPr>
        <p:spPr>
          <a:xfrm>
            <a:off x="6600491" y="1482699"/>
            <a:ext cx="5528904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medv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= b0 + b1*Rm +b2*age + b3*dis + b4*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ptratio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	+b5*b + b6*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lstat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D985DC-76D7-41F2-8D7B-EFE7A28E371B}"/>
              </a:ext>
            </a:extLst>
          </p:cNvPr>
          <p:cNvSpPr/>
          <p:nvPr/>
        </p:nvSpPr>
        <p:spPr>
          <a:xfrm>
            <a:off x="6761268" y="2873915"/>
            <a:ext cx="4659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ราคาบ้านโดยเฉลี่ย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</a:t>
            </a:r>
            <a:r>
              <a:rPr kumimoji="0" lang="th-TH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(1,000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USD) | Y | Respond variable | Outcome variable 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(rm , age, dis 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ptratio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, b 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lstat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) | X | Factor | Features | predictor variable</a:t>
            </a:r>
            <a:endParaRPr kumimoji="0" lang="th-T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208B7F-AE4D-48F5-AEA7-86E37E54D956}"/>
              </a:ext>
            </a:extLst>
          </p:cNvPr>
          <p:cNvSpPr txBox="1">
            <a:spLocks/>
          </p:cNvSpPr>
          <p:nvPr/>
        </p:nvSpPr>
        <p:spPr>
          <a:xfrm>
            <a:off x="-272145" y="1467295"/>
            <a:ext cx="6522430" cy="493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Multiple Linear Regression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Angsana New" panose="02020603050405020304" pitchFamily="18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B7FCBB-6D53-45E6-8282-83A0A9AFC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43" y="2235025"/>
            <a:ext cx="5767316" cy="512108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629BB2C-CDEC-45C1-9E2B-8BB81CF439F8}"/>
              </a:ext>
            </a:extLst>
          </p:cNvPr>
          <p:cNvGraphicFramePr>
            <a:graphicFrameLocks noGrp="1"/>
          </p:cNvGraphicFramePr>
          <p:nvPr/>
        </p:nvGraphicFramePr>
        <p:xfrm>
          <a:off x="1260902" y="3194008"/>
          <a:ext cx="4267200" cy="330708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3548007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940740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4634786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1454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78201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9608449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6244432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medv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Quark" panose="02000000000000000000" pitchFamily="50" charset="-34"/>
                        <a:cs typeface="Quark" panose="02000000000000000000" pitchFamily="50" charset="-34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rm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dis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ptratio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lstat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268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6.575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65.2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4.09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396.9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4.98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0488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21.6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6.421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78.9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4.9671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17.8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396.9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9.14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722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34.7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7.185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61.1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4.9671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17.8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392.83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4.03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6285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33.4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6.998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45.8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6.0622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394.63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2.94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313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36.2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7.147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54.2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6.0622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396.9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9837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28.7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58.7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6.0622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394.12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2395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22.9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66.6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5.5605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395.6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12.43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3501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27.1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6.172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96.1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5.9505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396.9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19.15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6182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16.5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5.631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6.0821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386.63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29.93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262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85.9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6.5921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386.71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17.1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3463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6.377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94.3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6.3467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392.52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20.45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554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82.9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6.2267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396.9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13.27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53664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21.7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5.889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5.4509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390.5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15.71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7624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20.4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5.949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61.8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4.7075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396.9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8.26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6965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18.2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6.096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84.5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4.4619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380.02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10.26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7913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1636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Quark" panose="02000000000000000000" pitchFamily="50" charset="-34"/>
                          <a:cs typeface="Quark" panose="02000000000000000000" pitchFamily="50" charset="-34"/>
                        </a:rPr>
                        <a:t>…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513027"/>
                  </a:ext>
                </a:extLst>
              </a:tr>
            </a:tbl>
          </a:graphicData>
        </a:graphic>
      </p:graphicFrame>
      <p:sp>
        <p:nvSpPr>
          <p:cNvPr id="17" name="Arrow: Down 16">
            <a:extLst>
              <a:ext uri="{FF2B5EF4-FFF2-40B4-BE49-F238E27FC236}">
                <a16:creationId xmlns:a16="http://schemas.microsoft.com/office/drawing/2014/main" id="{A32F7C36-D233-4801-ADC1-01285F81BE35}"/>
              </a:ext>
            </a:extLst>
          </p:cNvPr>
          <p:cNvSpPr/>
          <p:nvPr/>
        </p:nvSpPr>
        <p:spPr>
          <a:xfrm rot="1689149">
            <a:off x="2355415" y="2592158"/>
            <a:ext cx="104704" cy="51210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F4DC38F-8066-4588-AE2C-F40C64B5D590}"/>
              </a:ext>
            </a:extLst>
          </p:cNvPr>
          <p:cNvSpPr/>
          <p:nvPr/>
        </p:nvSpPr>
        <p:spPr>
          <a:xfrm rot="3402389">
            <a:off x="3228192" y="2391976"/>
            <a:ext cx="110418" cy="90110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E76511-0D1D-4536-A13F-1462D2BAC14E}"/>
              </a:ext>
            </a:extLst>
          </p:cNvPr>
          <p:cNvSpPr/>
          <p:nvPr/>
        </p:nvSpPr>
        <p:spPr>
          <a:xfrm>
            <a:off x="6250285" y="1282229"/>
            <a:ext cx="45719" cy="51368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7CF585D-1C00-4764-B740-68F24B7CCCA3}"/>
              </a:ext>
            </a:extLst>
          </p:cNvPr>
          <p:cNvSpPr/>
          <p:nvPr/>
        </p:nvSpPr>
        <p:spPr>
          <a:xfrm rot="3402389">
            <a:off x="3852820" y="2344621"/>
            <a:ext cx="66490" cy="99751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BA5774E-EBE7-43E2-8C56-E4CB631711F8}"/>
              </a:ext>
            </a:extLst>
          </p:cNvPr>
          <p:cNvSpPr/>
          <p:nvPr/>
        </p:nvSpPr>
        <p:spPr>
          <a:xfrm rot="2621145">
            <a:off x="4236885" y="2466919"/>
            <a:ext cx="97578" cy="740102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FDD3608-9D25-4D7E-91B0-B60B1AF13D5E}"/>
              </a:ext>
            </a:extLst>
          </p:cNvPr>
          <p:cNvSpPr/>
          <p:nvPr/>
        </p:nvSpPr>
        <p:spPr>
          <a:xfrm rot="21286350">
            <a:off x="4596205" y="2598491"/>
            <a:ext cx="64302" cy="55084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CC9EDBA1-A2B0-4565-9718-8DF0941820A3}"/>
              </a:ext>
            </a:extLst>
          </p:cNvPr>
          <p:cNvSpPr/>
          <p:nvPr/>
        </p:nvSpPr>
        <p:spPr>
          <a:xfrm rot="1381191" flipH="1">
            <a:off x="5470431" y="2577746"/>
            <a:ext cx="74992" cy="597519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98A716-3C6A-4179-BB3A-5FAE84FF7C39}"/>
              </a:ext>
            </a:extLst>
          </p:cNvPr>
          <p:cNvSpPr/>
          <p:nvPr/>
        </p:nvSpPr>
        <p:spPr>
          <a:xfrm>
            <a:off x="0" y="-14519"/>
            <a:ext cx="12192000" cy="453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Linear regression theory (Multiple Linear Regression)</a:t>
            </a:r>
          </a:p>
        </p:txBody>
      </p:sp>
    </p:spTree>
    <p:extLst>
      <p:ext uri="{BB962C8B-B14F-4D97-AF65-F5344CB8AC3E}">
        <p14:creationId xmlns:p14="http://schemas.microsoft.com/office/powerpoint/2010/main" val="11089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741CB5-91C7-4D5C-985F-4576BC6D5C85}"/>
              </a:ext>
            </a:extLst>
          </p:cNvPr>
          <p:cNvSpPr/>
          <p:nvPr/>
        </p:nvSpPr>
        <p:spPr>
          <a:xfrm>
            <a:off x="677470" y="1340931"/>
            <a:ext cx="6095999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linear_model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&lt;-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medv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~ rm , data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BostonHousing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summary(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linear_model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(formula =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medv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~ rm, data =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BostonHousing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Residuals: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Min      1Q  Median      3Q     Max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-23.346  -2.547   0.090   2.986  39.433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Coefficients: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	Estimate Std. Error t value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(&gt;|t|)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(Intercept)  	-34.671      2.650  -13.08   &lt;2e-16 ***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rm             	  9.102      0.419   21.72   &lt;2e-16 ***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Signif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 codes: 0 ‘***’ 0.001 ‘**’ 0.01 ‘*’ 0.05 ‘.’ 0.1 ‘ ’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Residual standard error: 6.616 on 504 degrees of freedom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Multiple R-squared:  0.4835,	Adjusted R-squared:  0.4825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F-statistic: 471.8 on 1 and 504 DF,  p-value: &lt; 2.2e-16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4B7CB-7231-4D49-B77F-EA01ED1A99B3}"/>
              </a:ext>
            </a:extLst>
          </p:cNvPr>
          <p:cNvSpPr/>
          <p:nvPr/>
        </p:nvSpPr>
        <p:spPr>
          <a:xfrm>
            <a:off x="0" y="-14519"/>
            <a:ext cx="12192000" cy="453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Linear regression theory (Linear Regression R code)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733B2-379B-4AEF-B6A7-D4F47E01553F}"/>
              </a:ext>
            </a:extLst>
          </p:cNvPr>
          <p:cNvSpPr txBox="1"/>
          <p:nvPr/>
        </p:nvSpPr>
        <p:spPr>
          <a:xfrm>
            <a:off x="7334865" y="1422358"/>
            <a:ext cx="266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 (Y) ~ Column (X)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AA2-6F4D-4F76-BBC2-5121503EDBE8}"/>
              </a:ext>
            </a:extLst>
          </p:cNvPr>
          <p:cNvSpPr txBox="1"/>
          <p:nvPr/>
        </p:nvSpPr>
        <p:spPr>
          <a:xfrm>
            <a:off x="7377343" y="2876365"/>
            <a:ext cx="413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Medv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-34.671 + 9.102*rm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43A91-DE35-458F-A38C-6DC1CDB2F1F4}"/>
              </a:ext>
            </a:extLst>
          </p:cNvPr>
          <p:cNvSpPr/>
          <p:nvPr/>
        </p:nvSpPr>
        <p:spPr>
          <a:xfrm>
            <a:off x="7759083" y="2364921"/>
            <a:ext cx="2664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 =       b0    +      b1*X1</a:t>
            </a:r>
          </a:p>
        </p:txBody>
      </p:sp>
    </p:spTree>
    <p:extLst>
      <p:ext uri="{BB962C8B-B14F-4D97-AF65-F5344CB8AC3E}">
        <p14:creationId xmlns:p14="http://schemas.microsoft.com/office/powerpoint/2010/main" val="27748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AF9683-62D7-482C-9EE0-705D42810BA0}"/>
              </a:ext>
            </a:extLst>
          </p:cNvPr>
          <p:cNvSpPr/>
          <p:nvPr/>
        </p:nvSpPr>
        <p:spPr>
          <a:xfrm>
            <a:off x="0" y="1641"/>
            <a:ext cx="12192000" cy="457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868C3-B4F9-4527-8C62-7AC8D12B6CBC}"/>
              </a:ext>
            </a:extLst>
          </p:cNvPr>
          <p:cNvSpPr txBox="1"/>
          <p:nvPr/>
        </p:nvSpPr>
        <p:spPr>
          <a:xfrm>
            <a:off x="990600" y="895350"/>
            <a:ext cx="733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Quark" panose="02000000000000000000" pitchFamily="50" charset="-34"/>
                <a:cs typeface="Quark" panose="02000000000000000000" pitchFamily="50" charset="-34"/>
              </a:rPr>
              <a:t>วัดความสัมพันธ์เชิงเส้นตรงของ 2 ตัวแปร</a:t>
            </a:r>
            <a:endParaRPr lang="en-US" sz="28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9C0AF-7DF3-4AC3-81E9-7DC305A3F8E8}"/>
              </a:ext>
            </a:extLst>
          </p:cNvPr>
          <p:cNvSpPr txBox="1"/>
          <p:nvPr/>
        </p:nvSpPr>
        <p:spPr>
          <a:xfrm>
            <a:off x="1371600" y="1670412"/>
            <a:ext cx="621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Cor(</a:t>
            </a:r>
            <a:r>
              <a:rPr lang="en-US" dirty="0" err="1"/>
              <a:t>x,y</a:t>
            </a:r>
            <a:r>
              <a:rPr lang="en-US" dirty="0"/>
              <a:t>) = Cor(</a:t>
            </a:r>
            <a:r>
              <a:rPr lang="en-US" dirty="0" err="1"/>
              <a:t>y,x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32330-671C-45BB-A6B8-66C807E8C69D}"/>
              </a:ext>
            </a:extLst>
          </p:cNvPr>
          <p:cNvSpPr txBox="1"/>
          <p:nvPr/>
        </p:nvSpPr>
        <p:spPr>
          <a:xfrm>
            <a:off x="1095375" y="2422887"/>
            <a:ext cx="621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th-TH" dirty="0"/>
              <a:t>สัมพันธ์เชิงบวก </a:t>
            </a:r>
            <a:r>
              <a:rPr lang="en-US" dirty="0"/>
              <a:t>Positive relationship</a:t>
            </a:r>
          </a:p>
          <a:p>
            <a:endParaRPr lang="th-TH" dirty="0"/>
          </a:p>
          <a:p>
            <a:r>
              <a:rPr lang="en-US" dirty="0"/>
              <a:t>2. </a:t>
            </a:r>
            <a:r>
              <a:rPr lang="th-TH" dirty="0"/>
              <a:t>สัมพันธ์เชิงลบ </a:t>
            </a:r>
            <a:r>
              <a:rPr lang="en-US" dirty="0"/>
              <a:t>negative relationship</a:t>
            </a:r>
          </a:p>
          <a:p>
            <a:endParaRPr lang="th-TH" dirty="0"/>
          </a:p>
          <a:p>
            <a:r>
              <a:rPr lang="en-US" dirty="0"/>
              <a:t>3. </a:t>
            </a:r>
            <a:r>
              <a:rPr lang="th-TH" dirty="0"/>
              <a:t>ไม่มีความสัมพันธ์ </a:t>
            </a:r>
            <a:r>
              <a:rPr lang="en-US" dirty="0"/>
              <a:t>No relationship</a:t>
            </a:r>
          </a:p>
        </p:txBody>
      </p:sp>
      <p:pic>
        <p:nvPicPr>
          <p:cNvPr id="2050" name="Picture 2" descr="Positive and Negative Correlations - Exam Prep Mths Apps">
            <a:extLst>
              <a:ext uri="{FF2B5EF4-FFF2-40B4-BE49-F238E27FC236}">
                <a16:creationId xmlns:a16="http://schemas.microsoft.com/office/drawing/2014/main" id="{5D2CCC78-18F4-4BF9-90D3-9A9210A8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416708"/>
            <a:ext cx="74485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13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AF9683-62D7-482C-9EE0-705D42810BA0}"/>
              </a:ext>
            </a:extLst>
          </p:cNvPr>
          <p:cNvSpPr/>
          <p:nvPr/>
        </p:nvSpPr>
        <p:spPr>
          <a:xfrm>
            <a:off x="0" y="1641"/>
            <a:ext cx="12192000" cy="457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868C3-B4F9-4527-8C62-7AC8D12B6CBC}"/>
              </a:ext>
            </a:extLst>
          </p:cNvPr>
          <p:cNvSpPr txBox="1"/>
          <p:nvPr/>
        </p:nvSpPr>
        <p:spPr>
          <a:xfrm>
            <a:off x="990600" y="895350"/>
            <a:ext cx="733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Quark" panose="02000000000000000000" pitchFamily="50" charset="-34"/>
                <a:cs typeface="Quark" panose="02000000000000000000" pitchFamily="50" charset="-34"/>
              </a:rPr>
              <a:t>วัดความสัมพันธ์เชิงเส้นตรงของ 2 ตัวแปร</a:t>
            </a:r>
            <a:endParaRPr lang="en-US" sz="28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9C0AF-7DF3-4AC3-81E9-7DC305A3F8E8}"/>
              </a:ext>
            </a:extLst>
          </p:cNvPr>
          <p:cNvSpPr txBox="1"/>
          <p:nvPr/>
        </p:nvSpPr>
        <p:spPr>
          <a:xfrm>
            <a:off x="1371600" y="1670412"/>
            <a:ext cx="621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Cor(</a:t>
            </a:r>
            <a:r>
              <a:rPr lang="en-US" dirty="0" err="1"/>
              <a:t>x,y</a:t>
            </a:r>
            <a:r>
              <a:rPr lang="en-US" dirty="0"/>
              <a:t>) = Cor(</a:t>
            </a:r>
            <a:r>
              <a:rPr lang="en-US" dirty="0" err="1"/>
              <a:t>y,x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32330-671C-45BB-A6B8-66C807E8C69D}"/>
              </a:ext>
            </a:extLst>
          </p:cNvPr>
          <p:cNvSpPr txBox="1"/>
          <p:nvPr/>
        </p:nvSpPr>
        <p:spPr>
          <a:xfrm>
            <a:off x="1095375" y="2422887"/>
            <a:ext cx="621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th-TH" dirty="0"/>
              <a:t>สัมพันธ์เชิงบวก </a:t>
            </a:r>
            <a:r>
              <a:rPr lang="en-US" dirty="0"/>
              <a:t>Positive relationship</a:t>
            </a:r>
          </a:p>
          <a:p>
            <a:endParaRPr lang="th-TH" dirty="0"/>
          </a:p>
          <a:p>
            <a:r>
              <a:rPr lang="en-US" dirty="0"/>
              <a:t>2. </a:t>
            </a:r>
            <a:r>
              <a:rPr lang="th-TH" dirty="0"/>
              <a:t>สัมพันธ์เชิงลบ </a:t>
            </a:r>
            <a:r>
              <a:rPr lang="en-US" dirty="0"/>
              <a:t>negative relationship</a:t>
            </a:r>
          </a:p>
          <a:p>
            <a:endParaRPr lang="th-TH" dirty="0"/>
          </a:p>
          <a:p>
            <a:r>
              <a:rPr lang="en-US" dirty="0"/>
              <a:t>3. </a:t>
            </a:r>
            <a:r>
              <a:rPr lang="th-TH" dirty="0"/>
              <a:t>ไม่มีความสัมพันธ์ </a:t>
            </a:r>
            <a:r>
              <a:rPr lang="en-US" dirty="0"/>
              <a:t>No relationship</a:t>
            </a:r>
          </a:p>
        </p:txBody>
      </p:sp>
      <p:pic>
        <p:nvPicPr>
          <p:cNvPr id="1026" name="Picture 2" descr="Correlation Coefficients Positive, Negative, and Zero">
            <a:extLst>
              <a:ext uri="{FF2B5EF4-FFF2-40B4-BE49-F238E27FC236}">
                <a16:creationId xmlns:a16="http://schemas.microsoft.com/office/drawing/2014/main" id="{DD1E08B1-1E28-4A67-BA58-697BBFF6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1397000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AD126-252D-4FE3-A56C-25D146FD031F}"/>
              </a:ext>
            </a:extLst>
          </p:cNvPr>
          <p:cNvSpPr txBox="1"/>
          <p:nvPr/>
        </p:nvSpPr>
        <p:spPr>
          <a:xfrm>
            <a:off x="5629275" y="581421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6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รูปจาก</a:t>
            </a:r>
            <a:endParaRPr lang="en-US" sz="1600" b="1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https://www.investopedia.com/ask/answers/032515/what-does-it-mean-if-correlation-coefficient-positive-negative-or-zero.asp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286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AF9683-62D7-482C-9EE0-705D42810BA0}"/>
              </a:ext>
            </a:extLst>
          </p:cNvPr>
          <p:cNvSpPr/>
          <p:nvPr/>
        </p:nvSpPr>
        <p:spPr>
          <a:xfrm>
            <a:off x="0" y="0"/>
            <a:ext cx="12192000" cy="457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Correlation vs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868C3-B4F9-4527-8C62-7AC8D12B6CBC}"/>
              </a:ext>
            </a:extLst>
          </p:cNvPr>
          <p:cNvSpPr txBox="1"/>
          <p:nvPr/>
        </p:nvSpPr>
        <p:spPr>
          <a:xfrm>
            <a:off x="990600" y="895349"/>
            <a:ext cx="183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Quark" panose="02000000000000000000" pitchFamily="50" charset="-34"/>
                <a:cs typeface="Quark" panose="02000000000000000000" pitchFamily="50" charset="-34"/>
              </a:rPr>
              <a:t>correlation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1EA40-8606-4F45-BC7D-CD4230B2E591}"/>
              </a:ext>
            </a:extLst>
          </p:cNvPr>
          <p:cNvSpPr txBox="1"/>
          <p:nvPr/>
        </p:nvSpPr>
        <p:spPr>
          <a:xfrm>
            <a:off x="7381875" y="866774"/>
            <a:ext cx="275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Quark" panose="02000000000000000000" pitchFamily="50" charset="-34"/>
                <a:cs typeface="Quark" panose="02000000000000000000" pitchFamily="50" charset="-34"/>
              </a:rPr>
              <a:t>Linear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B04D0-D594-4535-A363-6A9F2B22D7C0}"/>
              </a:ext>
            </a:extLst>
          </p:cNvPr>
          <p:cNvSpPr txBox="1"/>
          <p:nvPr/>
        </p:nvSpPr>
        <p:spPr>
          <a:xfrm>
            <a:off x="590550" y="1704975"/>
            <a:ext cx="4314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ความสัมพันธ์ของทั้ง 2 ตัวแปร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Cor(x ,y ) = Cor(y, 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ค่าออกมาเป็นตัวเลขเดี่ยว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เช่น </a:t>
            </a:r>
            <a:r>
              <a:rPr lang="en-US" dirty="0"/>
              <a:t>Cor(x , y) = 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6EB90-3443-4000-8B85-56BC741D0D13}"/>
              </a:ext>
            </a:extLst>
          </p:cNvPr>
          <p:cNvSpPr txBox="1"/>
          <p:nvPr/>
        </p:nvSpPr>
        <p:spPr>
          <a:xfrm>
            <a:off x="7286625" y="1704975"/>
            <a:ext cx="4314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ความสัมพันธ์ของทั้ง </a:t>
            </a:r>
            <a:r>
              <a:rPr lang="en-US" dirty="0"/>
              <a:t>x </a:t>
            </a:r>
            <a:r>
              <a:rPr lang="th-TH" dirty="0"/>
              <a:t>ส่งผลถึง </a:t>
            </a:r>
            <a:r>
              <a:rPr lang="en-US" dirty="0"/>
              <a:t>y (</a:t>
            </a:r>
            <a:r>
              <a:rPr lang="th-TH" dirty="0"/>
              <a:t>หรือสลับกัน</a:t>
            </a:r>
            <a:r>
              <a:rPr lang="en-US" dirty="0"/>
              <a:t>)</a:t>
            </a:r>
            <a:endParaRPr lang="th-T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</a:t>
            </a:r>
            <a:r>
              <a:rPr lang="en-US" dirty="0"/>
              <a:t>(x ,y ) </a:t>
            </a:r>
            <a:r>
              <a:rPr lang="th-TH" b="1" dirty="0">
                <a:solidFill>
                  <a:srgbClr val="FF0000"/>
                </a:solidFill>
              </a:rPr>
              <a:t>ไม่เท่า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lm</a:t>
            </a:r>
            <a:r>
              <a:rPr lang="en-US" dirty="0"/>
              <a:t>(y, 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ค่าออกมาเป็นสมการ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เช่น </a:t>
            </a:r>
            <a:r>
              <a:rPr lang="en-US" dirty="0"/>
              <a:t>y = 0.1 + 0.5x</a:t>
            </a:r>
          </a:p>
        </p:txBody>
      </p:sp>
    </p:spTree>
    <p:extLst>
      <p:ext uri="{BB962C8B-B14F-4D97-AF65-F5344CB8AC3E}">
        <p14:creationId xmlns:p14="http://schemas.microsoft.com/office/powerpoint/2010/main" val="319281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CF51-A5D8-4042-B7FC-8CC35D23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220" y="214601"/>
            <a:ext cx="6390714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Regression Modeling Objective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1766B-A365-4501-AADA-4A6A6E4A5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148" y="1297172"/>
            <a:ext cx="6020786" cy="36189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Quark" panose="02000000000000000000" pitchFamily="50" charset="-34"/>
                <a:cs typeface="Quark" panose="02000000000000000000" pitchFamily="50" charset="-34"/>
              </a:rPr>
              <a:t>Regression Modeling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 มีเป้าหมายหลัก 2 อย่าง</a:t>
            </a:r>
          </a:p>
          <a:p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1. ทำนายข้อมูล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 (quantitative / </a:t>
            </a: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ตัวเลข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) </a:t>
            </a: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ที่เราไม่เคยเห็นมาก่อน เช่น </a:t>
            </a:r>
          </a:p>
          <a:p>
            <a:pPr marL="0" indent="0">
              <a:buNone/>
            </a:pP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1.1 ทำนายยอดขายของ เพื่อที่บริษัทจะได้จัดการ </a:t>
            </a:r>
            <a:r>
              <a:rPr lang="en-US" sz="1800" dirty="0">
                <a:latin typeface="Quark" panose="02000000000000000000" pitchFamily="50" charset="-34"/>
                <a:cs typeface="Quark" panose="02000000000000000000" pitchFamily="50" charset="-34"/>
              </a:rPr>
              <a:t>Inventory 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ถูก</a:t>
            </a:r>
          </a:p>
          <a:p>
            <a:pPr marL="0" indent="0">
              <a:buNone/>
            </a:pP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1.2 ทำนายราคาวัตถุดิบ เพื่อที่จะประเมิน ต้นทุนเบื้องต้นได้</a:t>
            </a:r>
          </a:p>
          <a:p>
            <a:endParaRPr lang="th-TH" sz="18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2. อธิบายความสัมพันธ์ทางธุรกิจ</a:t>
            </a:r>
          </a:p>
          <a:p>
            <a:pPr marL="0" indent="0">
              <a:buNone/>
            </a:pP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2.1 ดูว่าระหว่าง</a:t>
            </a:r>
            <a:r>
              <a:rPr lang="en-US" sz="1800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ปริมาณฝุ่น มีผลต่อยอดขายของบริษัทไหม</a:t>
            </a:r>
          </a:p>
          <a:p>
            <a:pPr marL="0" indent="0">
              <a:buNone/>
            </a:pP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2.2 ดูว่าระหว่าง ราคายางโลก มีผลต่อ ราคาวัตถุดิบที่เราต้องการไหม</a:t>
            </a:r>
            <a:endParaRPr lang="en-US" sz="18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4" name="Picture 6" descr="Objective Icon at GetDrawings | Free download">
            <a:extLst>
              <a:ext uri="{FF2B5EF4-FFF2-40B4-BE49-F238E27FC236}">
                <a16:creationId xmlns:a16="http://schemas.microsoft.com/office/drawing/2014/main" id="{AC2A64C6-770D-4734-804A-9C6C8C04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66" y="-200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46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564AD-0126-4CB8-9444-E9517FC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865"/>
            <a:ext cx="9587845" cy="1068404"/>
          </a:xfrm>
        </p:spPr>
        <p:txBody>
          <a:bodyPr/>
          <a:lstStyle/>
          <a:p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สร้าง </a:t>
            </a:r>
            <a:r>
              <a:rPr lang="th-TH" sz="2000" b="1" u="sng" dirty="0">
                <a:solidFill>
                  <a:srgbClr val="002060"/>
                </a:solidFill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เส้นตรง</a:t>
            </a:r>
            <a:r>
              <a:rPr lang="th-TH" sz="2000" dirty="0">
                <a:solidFill>
                  <a:schemeClr val="accent5">
                    <a:lumMod val="50000"/>
                  </a:schemeClr>
                </a:solidFill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 </a:t>
            </a:r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ที่</a:t>
            </a:r>
            <a:r>
              <a:rPr lang="en-US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 fit </a:t>
            </a:r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ข้อมูลได้ดีที่สุด</a:t>
            </a:r>
          </a:p>
          <a:p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นำไป </a:t>
            </a:r>
            <a:r>
              <a:rPr lang="en-US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predict </a:t>
            </a:r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ข้อมูลที่ไม่เคยเห็นมาก่อน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EC8D3-687C-4E69-9A77-A035E7481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2532"/>
            <a:ext cx="3709445" cy="227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CF970-92C1-4005-9B78-7D6E08FC6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96" y="2972533"/>
            <a:ext cx="3709445" cy="2270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F428E-FE37-4DAB-BC01-B10B27F40F31}"/>
              </a:ext>
            </a:extLst>
          </p:cNvPr>
          <p:cNvSpPr/>
          <p:nvPr/>
        </p:nvSpPr>
        <p:spPr>
          <a:xfrm>
            <a:off x="1783889" y="5424251"/>
            <a:ext cx="1568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Data </a:t>
            </a: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ข้อมูลของเรา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F973FC-4852-48EA-9098-BDF4BBD538D2}"/>
              </a:ext>
            </a:extLst>
          </p:cNvPr>
          <p:cNvSpPr/>
          <p:nvPr/>
        </p:nvSpPr>
        <p:spPr>
          <a:xfrm>
            <a:off x="6535800" y="5394389"/>
            <a:ext cx="2365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Linear Regression 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AC5362-600C-46AB-A2CD-D15E38C8E82B}"/>
              </a:ext>
            </a:extLst>
          </p:cNvPr>
          <p:cNvSpPr/>
          <p:nvPr/>
        </p:nvSpPr>
        <p:spPr>
          <a:xfrm>
            <a:off x="4857811" y="3912227"/>
            <a:ext cx="898136" cy="19796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46CD43-DEDE-45BD-B5BA-6AEFBB767E23}"/>
              </a:ext>
            </a:extLst>
          </p:cNvPr>
          <p:cNvSpPr/>
          <p:nvPr/>
        </p:nvSpPr>
        <p:spPr>
          <a:xfrm>
            <a:off x="0" y="1641"/>
            <a:ext cx="12192000" cy="45720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Linear Regression Model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ordia New" panose="020B0304020202020204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Fundamental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177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564AD-0126-4CB8-9444-E9517FC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42" y="1214094"/>
            <a:ext cx="10983012" cy="1560956"/>
          </a:xfrm>
        </p:spPr>
        <p:txBody>
          <a:bodyPr>
            <a:normAutofit/>
          </a:bodyPr>
          <a:lstStyle/>
          <a:p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สร้าง </a:t>
            </a:r>
            <a:r>
              <a:rPr lang="th-TH" sz="2000" u="sng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เส้นตรง</a:t>
            </a:r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 ที่</a:t>
            </a:r>
            <a:r>
              <a:rPr lang="en-US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 fit </a:t>
            </a:r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ข้อมูลได้ดีที่สุด</a:t>
            </a:r>
          </a:p>
          <a:p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นำไป </a:t>
            </a:r>
            <a:r>
              <a:rPr lang="en-US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predict </a:t>
            </a:r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ข้อมูลที่ไม่เคยเห็นมาก่อน</a:t>
            </a:r>
          </a:p>
          <a:p>
            <a:r>
              <a:rPr lang="th-TH" sz="2000" u="sng" dirty="0">
                <a:solidFill>
                  <a:srgbClr val="002060"/>
                </a:solidFill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เส้นตรง</a:t>
            </a:r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ของเรา มีสมมุติฐาน </a:t>
            </a:r>
            <a:r>
              <a:rPr lang="en-US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(assumption) </a:t>
            </a:r>
            <a:r>
              <a:rPr lang="th-TH" sz="2000" dirty="0">
                <a:latin typeface="Quark" panose="02000000000000000000" pitchFamily="50" charset="-34"/>
                <a:ea typeface="Tahoma" panose="020B0604030504040204" pitchFamily="34" charset="0"/>
                <a:cs typeface="Quark" panose="02000000000000000000" pitchFamily="50" charset="-34"/>
              </a:rPr>
              <a:t>มาจาก ข้อมูลของเรามีความสัมพันธ์เชิงเส้นตรง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2CF970-92C1-4005-9B78-7D6E08FC6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4" y="2878677"/>
            <a:ext cx="3935155" cy="24085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F973FC-4852-48EA-9098-BDF4BBD538D2}"/>
              </a:ext>
            </a:extLst>
          </p:cNvPr>
          <p:cNvSpPr/>
          <p:nvPr/>
        </p:nvSpPr>
        <p:spPr>
          <a:xfrm>
            <a:off x="872473" y="5403373"/>
            <a:ext cx="3583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ความสัมพันธ์เชิงบวก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(Positive relationship)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11126-3A57-433C-856E-D917CE3BB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437" y="2878677"/>
            <a:ext cx="3935155" cy="2424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9F9F16-08E1-4D86-A7FE-078A71863BB7}"/>
              </a:ext>
            </a:extLst>
          </p:cNvPr>
          <p:cNvSpPr/>
          <p:nvPr/>
        </p:nvSpPr>
        <p:spPr>
          <a:xfrm>
            <a:off x="5626783" y="5396972"/>
            <a:ext cx="365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ความสัมพันธ์เชิงบวก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(negative relationship)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8062C8-402C-461C-8799-BA8A9BC47290}"/>
              </a:ext>
            </a:extLst>
          </p:cNvPr>
          <p:cNvSpPr/>
          <p:nvPr/>
        </p:nvSpPr>
        <p:spPr>
          <a:xfrm>
            <a:off x="5030167" y="2514995"/>
            <a:ext cx="51955" cy="3647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E0DE12-70E2-448A-8A22-DDBF050AF4C9}"/>
              </a:ext>
            </a:extLst>
          </p:cNvPr>
          <p:cNvSpPr/>
          <p:nvPr/>
        </p:nvSpPr>
        <p:spPr>
          <a:xfrm>
            <a:off x="0" y="1641"/>
            <a:ext cx="12192000" cy="45720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Linear Regression Model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ordia New" panose="020B0304020202020204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Fundamental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622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8BFE3-17AC-4945-B7CA-3D2C4F799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2487" cy="1880101"/>
          </a:xfrm>
        </p:spPr>
        <p:txBody>
          <a:bodyPr/>
          <a:lstStyle/>
          <a:p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สมการ เส้นตรงทั่วไป </a:t>
            </a:r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: y = a + bx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 : intercept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 : slope (Rise     Run)</a:t>
            </a:r>
          </a:p>
        </p:txBody>
      </p:sp>
      <p:pic>
        <p:nvPicPr>
          <p:cNvPr id="5122" name="Picture 2" descr="Image result for linear equation">
            <a:extLst>
              <a:ext uri="{FF2B5EF4-FFF2-40B4-BE49-F238E27FC236}">
                <a16:creationId xmlns:a16="http://schemas.microsoft.com/office/drawing/2014/main" id="{A4BDF74C-434A-4D4C-9E6E-ADC408AF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29" y="1152152"/>
            <a:ext cx="3514725" cy="36004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0EE96D6C-7ED1-4CA9-9BA6-0C2293E1CAA8}"/>
              </a:ext>
            </a:extLst>
          </p:cNvPr>
          <p:cNvSpPr/>
          <p:nvPr/>
        </p:nvSpPr>
        <p:spPr>
          <a:xfrm>
            <a:off x="8460891" y="2472724"/>
            <a:ext cx="133164" cy="554441"/>
          </a:xfrm>
          <a:prstGeom prst="rightBrac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10A5E-48A4-49BD-80F5-2EA442A64125}"/>
              </a:ext>
            </a:extLst>
          </p:cNvPr>
          <p:cNvSpPr/>
          <p:nvPr/>
        </p:nvSpPr>
        <p:spPr>
          <a:xfrm>
            <a:off x="8710311" y="2538772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EE96D6C-7ED1-4CA9-9BA6-0C2293E1CAA8}"/>
              </a:ext>
            </a:extLst>
          </p:cNvPr>
          <p:cNvSpPr/>
          <p:nvPr/>
        </p:nvSpPr>
        <p:spPr>
          <a:xfrm>
            <a:off x="7750500" y="3838730"/>
            <a:ext cx="155982" cy="359957"/>
          </a:xfrm>
          <a:prstGeom prst="rightBrac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ight Brace 5"/>
          <p:cNvSpPr/>
          <p:nvPr/>
        </p:nvSpPr>
        <p:spPr>
          <a:xfrm rot="5400000">
            <a:off x="7528888" y="4243058"/>
            <a:ext cx="209811" cy="233413"/>
          </a:xfrm>
          <a:prstGeom prst="rightBrac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1542" y="3986192"/>
            <a:ext cx="441146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13220" y="4520843"/>
            <a:ext cx="428322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</a:t>
            </a:r>
          </a:p>
        </p:txBody>
      </p:sp>
      <p:sp>
        <p:nvSpPr>
          <p:cNvPr id="9" name="Division 8"/>
          <p:cNvSpPr/>
          <p:nvPr/>
        </p:nvSpPr>
        <p:spPr>
          <a:xfrm>
            <a:off x="3199667" y="2952377"/>
            <a:ext cx="303703" cy="209811"/>
          </a:xfrm>
          <a:prstGeom prst="mathDivid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A4840D-8B5A-40A4-BFC0-236C99B7C0C9}"/>
              </a:ext>
            </a:extLst>
          </p:cNvPr>
          <p:cNvSpPr/>
          <p:nvPr/>
        </p:nvSpPr>
        <p:spPr>
          <a:xfrm>
            <a:off x="0" y="1641"/>
            <a:ext cx="12192000" cy="45720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Linear Regression Model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ordia New" panose="020B0304020202020204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Fundamental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139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8BFE3-17AC-4945-B7CA-3D2C4F799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2487" cy="1880101"/>
          </a:xfrm>
        </p:spPr>
        <p:txBody>
          <a:bodyPr/>
          <a:lstStyle/>
          <a:p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สมการ เส้นตรงทั่วไป </a:t>
            </a:r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: y = a + bx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 : intercept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 : slope (Rise     Run)</a:t>
            </a:r>
          </a:p>
        </p:txBody>
      </p:sp>
      <p:pic>
        <p:nvPicPr>
          <p:cNvPr id="5122" name="Picture 2" descr="Image result for linear equation">
            <a:extLst>
              <a:ext uri="{FF2B5EF4-FFF2-40B4-BE49-F238E27FC236}">
                <a16:creationId xmlns:a16="http://schemas.microsoft.com/office/drawing/2014/main" id="{A4BDF74C-434A-4D4C-9E6E-ADC408AF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29" y="1152152"/>
            <a:ext cx="3514725" cy="36004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0EE96D6C-7ED1-4CA9-9BA6-0C2293E1CAA8}"/>
              </a:ext>
            </a:extLst>
          </p:cNvPr>
          <p:cNvSpPr/>
          <p:nvPr/>
        </p:nvSpPr>
        <p:spPr>
          <a:xfrm>
            <a:off x="8460891" y="2472724"/>
            <a:ext cx="133164" cy="554441"/>
          </a:xfrm>
          <a:prstGeom prst="rightBrac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10A5E-48A4-49BD-80F5-2EA442A64125}"/>
              </a:ext>
            </a:extLst>
          </p:cNvPr>
          <p:cNvSpPr/>
          <p:nvPr/>
        </p:nvSpPr>
        <p:spPr>
          <a:xfrm>
            <a:off x="8710311" y="2538772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EE96D6C-7ED1-4CA9-9BA6-0C2293E1CAA8}"/>
              </a:ext>
            </a:extLst>
          </p:cNvPr>
          <p:cNvSpPr/>
          <p:nvPr/>
        </p:nvSpPr>
        <p:spPr>
          <a:xfrm>
            <a:off x="7750500" y="3838730"/>
            <a:ext cx="155982" cy="359957"/>
          </a:xfrm>
          <a:prstGeom prst="rightBrac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ight Brace 5"/>
          <p:cNvSpPr/>
          <p:nvPr/>
        </p:nvSpPr>
        <p:spPr>
          <a:xfrm rot="5400000">
            <a:off x="7528888" y="4243058"/>
            <a:ext cx="209811" cy="233413"/>
          </a:xfrm>
          <a:prstGeom prst="rightBrac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1542" y="3986192"/>
            <a:ext cx="441146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13220" y="4520843"/>
            <a:ext cx="428322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</a:t>
            </a:r>
          </a:p>
        </p:txBody>
      </p:sp>
      <p:sp>
        <p:nvSpPr>
          <p:cNvPr id="9" name="Division 8"/>
          <p:cNvSpPr/>
          <p:nvPr/>
        </p:nvSpPr>
        <p:spPr>
          <a:xfrm>
            <a:off x="3199667" y="2952377"/>
            <a:ext cx="303703" cy="209811"/>
          </a:xfrm>
          <a:prstGeom prst="mathDivid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Division 8">
            <a:extLst>
              <a:ext uri="{FF2B5EF4-FFF2-40B4-BE49-F238E27FC236}">
                <a16:creationId xmlns:a16="http://schemas.microsoft.com/office/drawing/2014/main" id="{A507040E-D280-4704-8144-4F4ACF2BFD63}"/>
              </a:ext>
            </a:extLst>
          </p:cNvPr>
          <p:cNvSpPr/>
          <p:nvPr/>
        </p:nvSpPr>
        <p:spPr>
          <a:xfrm>
            <a:off x="3199667" y="2952377"/>
            <a:ext cx="303703" cy="209811"/>
          </a:xfrm>
          <a:prstGeom prst="mathDivid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Picture 2" descr="Image result for equation simple linear regression and multiple">
            <a:extLst>
              <a:ext uri="{FF2B5EF4-FFF2-40B4-BE49-F238E27FC236}">
                <a16:creationId xmlns:a16="http://schemas.microsoft.com/office/drawing/2014/main" id="{E72341BD-29DF-41BD-B2AF-2783D780C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4" t="21745" r="35814" b="46309"/>
          <a:stretch/>
        </p:blipFill>
        <p:spPr bwMode="auto">
          <a:xfrm>
            <a:off x="2794058" y="4881122"/>
            <a:ext cx="273044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BF924F-D423-4FA9-8D73-2B066E0F5A8A}"/>
              </a:ext>
            </a:extLst>
          </p:cNvPr>
          <p:cNvSpPr/>
          <p:nvPr/>
        </p:nvSpPr>
        <p:spPr>
          <a:xfrm>
            <a:off x="2476500" y="5005807"/>
            <a:ext cx="3244188" cy="13255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321B1E-014C-427C-BD9A-09C7771D8088}"/>
              </a:ext>
            </a:extLst>
          </p:cNvPr>
          <p:cNvCxnSpPr>
            <a:cxnSpLocks/>
          </p:cNvCxnSpPr>
          <p:nvPr/>
        </p:nvCxnSpPr>
        <p:spPr>
          <a:xfrm>
            <a:off x="2301073" y="3324094"/>
            <a:ext cx="2365907" cy="2022606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6FA7F6-01B8-43FA-BA63-14AFE7460FCB}"/>
              </a:ext>
            </a:extLst>
          </p:cNvPr>
          <p:cNvCxnSpPr>
            <a:cxnSpLocks/>
          </p:cNvCxnSpPr>
          <p:nvPr/>
        </p:nvCxnSpPr>
        <p:spPr>
          <a:xfrm>
            <a:off x="2984360" y="2627906"/>
            <a:ext cx="845482" cy="2718794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F2C817-AA94-473D-A630-409FE1DBD4C1}"/>
              </a:ext>
            </a:extLst>
          </p:cNvPr>
          <p:cNvSpPr/>
          <p:nvPr/>
        </p:nvSpPr>
        <p:spPr>
          <a:xfrm>
            <a:off x="0" y="1641"/>
            <a:ext cx="12192000" cy="45720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Linear Regression Model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ordia New" panose="020B0304020202020204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Fundamental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656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1277</Words>
  <Application>Microsoft Office PowerPoint</Application>
  <PresentationFormat>Widescreen</PresentationFormat>
  <Paragraphs>344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Consolas</vt:lpstr>
      <vt:lpstr>Quark</vt:lpstr>
      <vt:lpstr>Office Theme</vt:lpstr>
      <vt:lpstr>Correlation &amp; Regression</vt:lpstr>
      <vt:lpstr>PowerPoint Presentation</vt:lpstr>
      <vt:lpstr>PowerPoint Presentation</vt:lpstr>
      <vt:lpstr>PowerPoint Presentation</vt:lpstr>
      <vt:lpstr>Regression Modeling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&amp; Correlation</dc:title>
  <dc:creator>thumthiti pinto</dc:creator>
  <cp:lastModifiedBy>thumthiti pinto</cp:lastModifiedBy>
  <cp:revision>2</cp:revision>
  <dcterms:created xsi:type="dcterms:W3CDTF">2020-07-06T12:20:38Z</dcterms:created>
  <dcterms:modified xsi:type="dcterms:W3CDTF">2020-07-06T12:54:53Z</dcterms:modified>
</cp:coreProperties>
</file>